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sldIdLst>
    <p:sldId id="257" r:id="rId2"/>
    <p:sldId id="261" r:id="rId3"/>
    <p:sldId id="260" r:id="rId4"/>
    <p:sldId id="262" r:id="rId5"/>
    <p:sldId id="258" r:id="rId6"/>
    <p:sldId id="297" r:id="rId7"/>
    <p:sldId id="284" r:id="rId8"/>
    <p:sldId id="268" r:id="rId9"/>
    <p:sldId id="283" r:id="rId10"/>
    <p:sldId id="298" r:id="rId11"/>
    <p:sldId id="299" r:id="rId12"/>
    <p:sldId id="292" r:id="rId13"/>
    <p:sldId id="300" r:id="rId14"/>
    <p:sldId id="265" r:id="rId15"/>
    <p:sldId id="269" r:id="rId16"/>
    <p:sldId id="270" r:id="rId17"/>
    <p:sldId id="271" r:id="rId18"/>
    <p:sldId id="313" r:id="rId19"/>
    <p:sldId id="277" r:id="rId20"/>
    <p:sldId id="264" r:id="rId21"/>
    <p:sldId id="276" r:id="rId22"/>
    <p:sldId id="280" r:id="rId23"/>
    <p:sldId id="281" r:id="rId24"/>
    <p:sldId id="272" r:id="rId25"/>
    <p:sldId id="273" r:id="rId26"/>
    <p:sldId id="274" r:id="rId27"/>
    <p:sldId id="275" r:id="rId28"/>
    <p:sldId id="293" r:id="rId29"/>
    <p:sldId id="315" r:id="rId30"/>
    <p:sldId id="312" r:id="rId31"/>
    <p:sldId id="278" r:id="rId32"/>
    <p:sldId id="282" r:id="rId33"/>
    <p:sldId id="311" r:id="rId34"/>
    <p:sldId id="309" r:id="rId35"/>
    <p:sldId id="320" r:id="rId36"/>
    <p:sldId id="301" r:id="rId37"/>
    <p:sldId id="303" r:id="rId38"/>
    <p:sldId id="302" r:id="rId39"/>
    <p:sldId id="305" r:id="rId40"/>
    <p:sldId id="304" r:id="rId41"/>
    <p:sldId id="310" r:id="rId42"/>
    <p:sldId id="306" r:id="rId43"/>
    <p:sldId id="316" r:id="rId44"/>
    <p:sldId id="307" r:id="rId45"/>
    <p:sldId id="317" r:id="rId46"/>
    <p:sldId id="31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710" autoAdjust="0"/>
  </p:normalViewPr>
  <p:slideViewPr>
    <p:cSldViewPr snapToGrid="0">
      <p:cViewPr>
        <p:scale>
          <a:sx n="76" d="100"/>
          <a:sy n="76" d="100"/>
        </p:scale>
        <p:origin x="-480" y="-3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1" d="100"/>
        <a:sy n="61" d="100"/>
      </p:scale>
      <p:origin x="0" y="-48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428D-5BAB-4335-897F-7204ADF5C2CD}" type="datetimeFigureOut">
              <a:rPr lang="en-AU" smtClean="0"/>
              <a:t>26/01/2020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7907B-FF0E-4B5A-8090-CE4E8A8DE3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832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7907B-FF0E-4B5A-8090-CE4E8A8DE31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399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7907B-FF0E-4B5A-8090-CE4E8A8DE312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05705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7907B-FF0E-4B5A-8090-CE4E8A8DE312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296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7907B-FF0E-4B5A-8090-CE4E8A8DE312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479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75D8-576B-47F6-BAFA-D6BC9072EF28}" type="datetime1">
              <a:rPr lang="en-AU" smtClean="0"/>
              <a:t>26/01/2020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2012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ED33-F6BC-4690-8E70-24D0DBE49107}" type="datetime1">
              <a:rPr lang="en-AU" smtClean="0"/>
              <a:t>26/01/2020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327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DA365-846E-4BAD-A8F6-7DC7A54D42EB}" type="datetime1">
              <a:rPr lang="en-AU" smtClean="0"/>
              <a:t>26/01/2020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7585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846A3-8B97-4415-B820-EA653DB0C21D}" type="datetime1">
              <a:rPr lang="en-AU" smtClean="0"/>
              <a:t>26/01/2020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332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410CF-A81A-4FB6-9BDF-20DB5B08DAC1}" type="datetime1">
              <a:rPr lang="en-AU" smtClean="0"/>
              <a:t>26/01/2020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31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C775A-95D0-4018-A3DB-8D79B8D87A58}" type="datetime1">
              <a:rPr lang="en-AU" smtClean="0"/>
              <a:t>26/01/2020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3353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EAA1D-5755-4F06-94D4-4AB4E105295D}" type="datetime1">
              <a:rPr lang="en-AU" smtClean="0"/>
              <a:t>26/01/2020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794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03564-A0F4-4DE8-8A96-996B051634B9}" type="datetime1">
              <a:rPr lang="en-AU" smtClean="0"/>
              <a:t>26/01/2020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87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6133-01D6-4390-A45A-E58181C5F9AC}" type="datetime1">
              <a:rPr lang="en-AU" smtClean="0"/>
              <a:t>26/01/2020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692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907F4-122B-43AD-BB2A-1DF4ABC2C061}" type="datetime1">
              <a:rPr lang="en-AU" smtClean="0"/>
              <a:t>26/01/2020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184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EB97-7200-416E-9306-1CEFA6C03EFE}" type="datetime1">
              <a:rPr lang="en-AU" smtClean="0"/>
              <a:t>26/01/2020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253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CD3BF-DCAE-4C92-8B79-05D7552C2A37}" type="datetime1">
              <a:rPr lang="en-AU" smtClean="0"/>
              <a:t>26/01/2020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D1A0F-367C-4BAD-88F8-ED5F6817132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4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f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9666" y="1936795"/>
            <a:ext cx="6858000" cy="1790700"/>
          </a:xfrm>
        </p:spPr>
        <p:txBody>
          <a:bodyPr/>
          <a:lstStyle/>
          <a:p>
            <a:r>
              <a:rPr lang="en-AU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50800" dir="1800000" algn="bl" rotWithShape="0">
                    <a:schemeClr val="tx1"/>
                  </a:outerShdw>
                </a:effectLst>
                <a:latin typeface="Century Gothic" panose="020B0502020202020204" pitchFamily="34" charset="0"/>
              </a:rPr>
              <a:t>Copper Blow Cu-Au 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463451"/>
            <a:ext cx="6858000" cy="1241822"/>
          </a:xfr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r>
              <a:rPr lang="en-AU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SMEDG</a:t>
            </a:r>
          </a:p>
          <a:p>
            <a:r>
              <a:rPr lang="en-AU" sz="27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entury Gothic" panose="020B0502020202020204" pitchFamily="34" charset="0"/>
              </a:rPr>
              <a:t>23 January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2" y="294542"/>
            <a:ext cx="1831232" cy="10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3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32"/>
            <a:ext cx="9144000" cy="5974119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6457949" y="3872090"/>
            <a:ext cx="2214033" cy="846666"/>
          </a:xfrm>
          <a:prstGeom prst="wedgeRectCallout">
            <a:avLst>
              <a:gd name="adj1" fmla="val -71540"/>
              <a:gd name="adj2" fmla="val 522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10</a:t>
            </a:fld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457949" y="3872090"/>
            <a:ext cx="224599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AU" sz="1200" b="1" dirty="0"/>
              <a:t>Hole 18CB057</a:t>
            </a:r>
          </a:p>
          <a:p>
            <a:r>
              <a:rPr lang="en-AU" sz="1200" b="1" dirty="0"/>
              <a:t>31m at 1% Cu, 0.26g/t Au</a:t>
            </a:r>
          </a:p>
          <a:p>
            <a:r>
              <a:rPr lang="en-AU" sz="1200" b="1" dirty="0"/>
              <a:t>Incl. 15m at 1.6% Cu, o.32g/t Au</a:t>
            </a:r>
          </a:p>
          <a:p>
            <a:endParaRPr lang="en-AU" dirty="0"/>
          </a:p>
        </p:txBody>
      </p:sp>
      <p:sp>
        <p:nvSpPr>
          <p:cNvPr id="6" name="Oval 5"/>
          <p:cNvSpPr/>
          <p:nvPr/>
        </p:nvSpPr>
        <p:spPr>
          <a:xfrm>
            <a:off x="5825067" y="5204178"/>
            <a:ext cx="146755" cy="146755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ular Callout 6"/>
          <p:cNvSpPr/>
          <p:nvPr/>
        </p:nvSpPr>
        <p:spPr>
          <a:xfrm>
            <a:off x="6457950" y="5080001"/>
            <a:ext cx="1252362" cy="485422"/>
          </a:xfrm>
          <a:prstGeom prst="wedgeRectCallout">
            <a:avLst>
              <a:gd name="adj1" fmla="val -95641"/>
              <a:gd name="adj2" fmla="val -772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tx1"/>
                </a:solidFill>
              </a:rPr>
              <a:t>No significant copper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7281332" y="2901244"/>
            <a:ext cx="1512711" cy="612648"/>
          </a:xfrm>
          <a:prstGeom prst="wedgeRectCallout">
            <a:avLst>
              <a:gd name="adj1" fmla="val -89232"/>
              <a:gd name="adj2" fmla="val 5144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Hole18CB55</a:t>
            </a:r>
          </a:p>
          <a:p>
            <a:r>
              <a:rPr lang="en-A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61m at 0.7% Cu and 0.14 g/t Au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4719460" y="1755423"/>
            <a:ext cx="1252362" cy="485422"/>
          </a:xfrm>
          <a:prstGeom prst="wedgeRectCallout">
            <a:avLst>
              <a:gd name="adj1" fmla="val -38852"/>
              <a:gd name="adj2" fmla="val 215533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solidFill>
                  <a:schemeClr val="tx1"/>
                </a:solidFill>
              </a:rPr>
              <a:t>No significant copper</a:t>
            </a:r>
          </a:p>
        </p:txBody>
      </p:sp>
    </p:spTree>
    <p:extLst>
      <p:ext uri="{BB962C8B-B14F-4D97-AF65-F5344CB8AC3E}">
        <p14:creationId xmlns:p14="http://schemas.microsoft.com/office/powerpoint/2010/main" val="292653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11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02" y="0"/>
            <a:ext cx="532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15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12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35" y="0"/>
            <a:ext cx="5613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0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13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881062"/>
            <a:ext cx="90963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32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14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14" y="0"/>
            <a:ext cx="3853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5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15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63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16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387"/>
            <a:ext cx="9233329" cy="32888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1263" y="4759690"/>
            <a:ext cx="2237874" cy="1106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 flipV="1">
            <a:off x="7275094" y="4740442"/>
            <a:ext cx="1592179" cy="1299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/>
          <p:cNvSpPr/>
          <p:nvPr/>
        </p:nvSpPr>
        <p:spPr>
          <a:xfrm flipV="1">
            <a:off x="5678906" y="3501190"/>
            <a:ext cx="779044" cy="721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1130968" y="5474368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Psammite </a:t>
            </a:r>
            <a:r>
              <a:rPr lang="en-AU" dirty="0" err="1">
                <a:latin typeface="Century Gothic" panose="020B0502020202020204" pitchFamily="34" charset="0"/>
              </a:rPr>
              <a:t>pelite</a:t>
            </a:r>
            <a:r>
              <a:rPr lang="en-AU" dirty="0">
                <a:latin typeface="Century Gothic" panose="020B0502020202020204" pitchFamily="34" charset="0"/>
              </a:rPr>
              <a:t> sequences</a:t>
            </a:r>
          </a:p>
        </p:txBody>
      </p:sp>
    </p:spTree>
    <p:extLst>
      <p:ext uri="{BB962C8B-B14F-4D97-AF65-F5344CB8AC3E}">
        <p14:creationId xmlns:p14="http://schemas.microsoft.com/office/powerpoint/2010/main" val="3899590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17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862"/>
            <a:ext cx="9144000" cy="31542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084" y="5847347"/>
            <a:ext cx="133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Amphibolite</a:t>
            </a:r>
          </a:p>
        </p:txBody>
      </p:sp>
    </p:spTree>
    <p:extLst>
      <p:ext uri="{BB962C8B-B14F-4D97-AF65-F5344CB8AC3E}">
        <p14:creationId xmlns:p14="http://schemas.microsoft.com/office/powerpoint/2010/main" val="2637625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18</a:t>
            </a:fld>
            <a:endParaRPr lang="en-AU"/>
          </a:p>
        </p:txBody>
      </p:sp>
      <p:pic>
        <p:nvPicPr>
          <p:cNvPr id="7" name="Picture 6" descr="A picture containing fence, bench, outdoor, building&#10;&#10;Description automatically generated">
            <a:extLst>
              <a:ext uri="{FF2B5EF4-FFF2-40B4-BE49-F238E27FC236}">
                <a16:creationId xmlns:a16="http://schemas.microsoft.com/office/drawing/2014/main" xmlns="" id="{9CC49A6A-699A-4B74-9FD7-4EBE63BBB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1480" y="857250"/>
            <a:ext cx="6858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74EC9F-5E5B-4E54-82FE-CEAAA43FB148}"/>
              </a:ext>
            </a:extLst>
          </p:cNvPr>
          <p:cNvSpPr txBox="1"/>
          <p:nvPr/>
        </p:nvSpPr>
        <p:spPr>
          <a:xfrm>
            <a:off x="5770880" y="4114800"/>
            <a:ext cx="358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Peripheral Biotite shear zones</a:t>
            </a:r>
          </a:p>
        </p:txBody>
      </p:sp>
    </p:spTree>
    <p:extLst>
      <p:ext uri="{BB962C8B-B14F-4D97-AF65-F5344CB8AC3E}">
        <p14:creationId xmlns:p14="http://schemas.microsoft.com/office/powerpoint/2010/main" val="2736367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19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774948" cy="60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1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entury Gothic" panose="020B0502020202020204" pitchFamily="34" charset="0"/>
              </a:rPr>
              <a:t>Presentation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AU" dirty="0">
                <a:ln w="0"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Regional Setting</a:t>
            </a:r>
          </a:p>
          <a:p>
            <a:r>
              <a:rPr lang="en-AU" dirty="0">
                <a:ln w="0"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Local Geology</a:t>
            </a:r>
          </a:p>
          <a:p>
            <a:r>
              <a:rPr lang="en-AU" dirty="0">
                <a:ln w="0"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Rocks and Structures</a:t>
            </a:r>
          </a:p>
          <a:p>
            <a:r>
              <a:rPr lang="en-AU" dirty="0">
                <a:ln w="0"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Alteration Mineralisation</a:t>
            </a:r>
          </a:p>
          <a:p>
            <a:r>
              <a:rPr lang="en-AU" dirty="0">
                <a:ln w="0"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Model</a:t>
            </a:r>
          </a:p>
          <a:p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7291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20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9" y="893344"/>
            <a:ext cx="9470188" cy="5326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3" y="709191"/>
            <a:ext cx="7847009" cy="502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21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09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22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701"/>
            <a:ext cx="9144000" cy="47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25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23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260"/>
            <a:ext cx="9144000" cy="437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09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24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4163"/>
            <a:ext cx="9144000" cy="3269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99" y="1041591"/>
            <a:ext cx="7306033" cy="547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AC3F60-4832-492D-B28E-0150E4B068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5" b="31684"/>
          <a:stretch/>
        </p:blipFill>
        <p:spPr>
          <a:xfrm>
            <a:off x="605672" y="1813481"/>
            <a:ext cx="7828465" cy="317987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5A5F618-C0C3-4439-9057-324F7C6A2DA7}"/>
              </a:ext>
            </a:extLst>
          </p:cNvPr>
          <p:cNvCxnSpPr>
            <a:cxnSpLocks/>
          </p:cNvCxnSpPr>
          <p:nvPr/>
        </p:nvCxnSpPr>
        <p:spPr>
          <a:xfrm>
            <a:off x="4376394" y="2511655"/>
            <a:ext cx="1725105" cy="17757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564EADE-9D1D-48B7-8392-9B03D339AD57}"/>
              </a:ext>
            </a:extLst>
          </p:cNvPr>
          <p:cNvCxnSpPr>
            <a:cxnSpLocks/>
          </p:cNvCxnSpPr>
          <p:nvPr/>
        </p:nvCxnSpPr>
        <p:spPr>
          <a:xfrm>
            <a:off x="2870462" y="2339028"/>
            <a:ext cx="1562493" cy="1972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58F5172-3E06-4CFB-AF4E-44C7F7AC64CE}"/>
              </a:ext>
            </a:extLst>
          </p:cNvPr>
          <p:cNvCxnSpPr>
            <a:cxnSpLocks/>
          </p:cNvCxnSpPr>
          <p:nvPr/>
        </p:nvCxnSpPr>
        <p:spPr>
          <a:xfrm>
            <a:off x="1357460" y="2660127"/>
            <a:ext cx="2128101" cy="19725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CD31FAD3-91CE-454B-A37C-A094BAA75D40}"/>
              </a:ext>
            </a:extLst>
          </p:cNvPr>
          <p:cNvCxnSpPr>
            <a:cxnSpLocks/>
          </p:cNvCxnSpPr>
          <p:nvPr/>
        </p:nvCxnSpPr>
        <p:spPr>
          <a:xfrm flipH="1" flipV="1">
            <a:off x="5099901" y="2863392"/>
            <a:ext cx="629240" cy="565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6C848C34-5152-4E53-865F-A454DFEABAAF}"/>
              </a:ext>
            </a:extLst>
          </p:cNvPr>
          <p:cNvCxnSpPr>
            <a:cxnSpLocks/>
          </p:cNvCxnSpPr>
          <p:nvPr/>
        </p:nvCxnSpPr>
        <p:spPr>
          <a:xfrm flipH="1" flipV="1">
            <a:off x="3487917" y="2734365"/>
            <a:ext cx="629240" cy="565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B65096A4-E1DA-4A9D-9A1D-8CC626D2ACC1}"/>
              </a:ext>
            </a:extLst>
          </p:cNvPr>
          <p:cNvCxnSpPr>
            <a:cxnSpLocks/>
          </p:cNvCxnSpPr>
          <p:nvPr/>
        </p:nvCxnSpPr>
        <p:spPr>
          <a:xfrm flipH="1" flipV="1">
            <a:off x="2036190" y="2987417"/>
            <a:ext cx="629240" cy="5656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FF3FC90-B6D6-46ED-BC94-C1AF19DA5DB0}"/>
              </a:ext>
            </a:extLst>
          </p:cNvPr>
          <p:cNvSpPr txBox="1"/>
          <p:nvPr/>
        </p:nvSpPr>
        <p:spPr>
          <a:xfrm flipH="1">
            <a:off x="593889" y="1267316"/>
            <a:ext cx="7944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Imbricate structures Short Limb – Long Limb Associated with Shear Related Thrusting</a:t>
            </a:r>
          </a:p>
        </p:txBody>
      </p:sp>
    </p:spTree>
    <p:extLst>
      <p:ext uri="{BB962C8B-B14F-4D97-AF65-F5344CB8AC3E}">
        <p14:creationId xmlns:p14="http://schemas.microsoft.com/office/powerpoint/2010/main" val="1079569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26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03"/>
            <a:ext cx="9144000" cy="49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4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27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53" y="324852"/>
            <a:ext cx="7420476" cy="9893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E1B322-8CE7-4DAA-A84E-E1C7A5DB4FCD}"/>
              </a:ext>
            </a:extLst>
          </p:cNvPr>
          <p:cNvSpPr txBox="1"/>
          <p:nvPr/>
        </p:nvSpPr>
        <p:spPr>
          <a:xfrm>
            <a:off x="4572000" y="5760720"/>
            <a:ext cx="238558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Muscovite overprint</a:t>
            </a:r>
          </a:p>
        </p:txBody>
      </p:sp>
    </p:spTree>
    <p:extLst>
      <p:ext uri="{BB962C8B-B14F-4D97-AF65-F5344CB8AC3E}">
        <p14:creationId xmlns:p14="http://schemas.microsoft.com/office/powerpoint/2010/main" val="3554895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28</a:t>
            </a:fld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666043" y="485422"/>
            <a:ext cx="399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Century Gothic" panose="020B0502020202020204" pitchFamily="34" charset="0"/>
              </a:rPr>
              <a:t>Alteration-Mineralisation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0223" y="1738487"/>
            <a:ext cx="81167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Biotite-kspar-epidote-clinozoizite±titanite-allanite-apatite-scapolite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Magnetite-biotite-quartz-(</a:t>
            </a:r>
            <a:r>
              <a:rPr lang="en-AU" dirty="0" err="1">
                <a:latin typeface="Century Gothic" panose="020B0502020202020204" pitchFamily="34" charset="0"/>
              </a:rPr>
              <a:t>pyrrhotite</a:t>
            </a:r>
            <a:r>
              <a:rPr lang="en-AU" dirty="0">
                <a:latin typeface="Century Gothic" panose="020B0502020202020204" pitchFamily="34" charset="0"/>
              </a:rPr>
              <a:t>-pyrite with Co)±</a:t>
            </a:r>
            <a:r>
              <a:rPr lang="en-AU" dirty="0" err="1">
                <a:latin typeface="Century Gothic" panose="020B0502020202020204" pitchFamily="34" charset="0"/>
              </a:rPr>
              <a:t>molybdenite±uraninite±chalcopyrite</a:t>
            </a: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Century Gothic" panose="020B0502020202020204" pitchFamily="34" charset="0"/>
              </a:rPr>
              <a:t>Quartz-chlorite-epidote-actinolite-carbonate-sericite±k-spar</a:t>
            </a: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Century Gothic" panose="020B0502020202020204" pitchFamily="34" charset="0"/>
              </a:rPr>
              <a:t>Chalcopyrite-gold-pyrite±sphalerite±bornite</a:t>
            </a: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  <p:pic>
        <p:nvPicPr>
          <p:cNvPr id="6" name="Picture 5" descr="A picture containing fire, computer&#10;&#10;Description automatically generated">
            <a:extLst>
              <a:ext uri="{FF2B5EF4-FFF2-40B4-BE49-F238E27FC236}">
                <a16:creationId xmlns:a16="http://schemas.microsoft.com/office/drawing/2014/main" xmlns="" id="{28E12988-71C4-4E4A-92F1-2592A3A6E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99"/>
            <a:ext cx="9144000" cy="66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1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29</a:t>
            </a:fld>
            <a:endParaRPr lang="en-AU"/>
          </a:p>
        </p:txBody>
      </p:sp>
      <p:pic>
        <p:nvPicPr>
          <p:cNvPr id="7" name="Picture 6" descr="A close up of a gun&#10;&#10;Description automatically generated">
            <a:extLst>
              <a:ext uri="{FF2B5EF4-FFF2-40B4-BE49-F238E27FC236}">
                <a16:creationId xmlns:a16="http://schemas.microsoft.com/office/drawing/2014/main" xmlns="" id="{C09040D5-DF60-4061-B10C-6A2AA42CA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6" y="315786"/>
            <a:ext cx="8903368" cy="59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80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ular Callout 22"/>
          <p:cNvSpPr/>
          <p:nvPr/>
        </p:nvSpPr>
        <p:spPr>
          <a:xfrm>
            <a:off x="160422" y="5674895"/>
            <a:ext cx="3076074" cy="481263"/>
          </a:xfrm>
          <a:prstGeom prst="wedgeRectCallout">
            <a:avLst>
              <a:gd name="adj1" fmla="val 34708"/>
              <a:gd name="adj2" fmla="val -1425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Primary shear fabric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pPr/>
              <a:t>30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2814">
            <a:off x="1142999" y="1519916"/>
            <a:ext cx="6858000" cy="338375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370221" y="240632"/>
            <a:ext cx="372979" cy="4969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12368" y="1187116"/>
            <a:ext cx="372979" cy="49690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212432" y="3068053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292642" y="3810001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684041" y="4533902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575383" y="3475442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092485" y="3113492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821774" y="4274378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ular Callout 23"/>
          <p:cNvSpPr/>
          <p:nvPr/>
        </p:nvSpPr>
        <p:spPr>
          <a:xfrm>
            <a:off x="5522495" y="613611"/>
            <a:ext cx="3356810" cy="469231"/>
          </a:xfrm>
          <a:prstGeom prst="wedgeRectCallout">
            <a:avLst>
              <a:gd name="adj1" fmla="val -82482"/>
              <a:gd name="adj2" fmla="val 470193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Secondary orthogonal fabric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103768" y="3773907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11776" y="2137611"/>
            <a:ext cx="541421" cy="3609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36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view of a stone building&#10;&#10;Description automatically generated">
            <a:extLst>
              <a:ext uri="{FF2B5EF4-FFF2-40B4-BE49-F238E27FC236}">
                <a16:creationId xmlns:a16="http://schemas.microsoft.com/office/drawing/2014/main" xmlns="" id="{A79DD53D-DE7B-40E9-9A66-9ADB06BCC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" b="-3"/>
          <a:stretch/>
        </p:blipFill>
        <p:spPr>
          <a:xfrm>
            <a:off x="4216674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r="1" b="1"/>
          <a:stretch/>
        </p:blipFill>
        <p:spPr>
          <a:xfrm>
            <a:off x="3136508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0" r="11790" b="-1"/>
          <a:stretch/>
        </p:blipFill>
        <p:spPr>
          <a:xfrm>
            <a:off x="20" y="10"/>
            <a:ext cx="5627313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63469" y="6041362"/>
            <a:ext cx="5125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14D1A0F-367C-4BAD-88F8-ED5F6817132D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00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32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64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33</a:t>
            </a:fld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666043" y="485422"/>
            <a:ext cx="399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Century Gothic" panose="020B0502020202020204" pitchFamily="34" charset="0"/>
              </a:rPr>
              <a:t>Alteration-Mineralisation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0223" y="1738487"/>
            <a:ext cx="81167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Early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Biotite-kspar-epidote-clinozoizite±titanite-allanite-apatite-scapolite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Magnetite-biotite-quartz-(</a:t>
            </a:r>
            <a:r>
              <a:rPr lang="en-AU" dirty="0" err="1">
                <a:latin typeface="Century Gothic" panose="020B0502020202020204" pitchFamily="34" charset="0"/>
              </a:rPr>
              <a:t>pyrrhotite</a:t>
            </a:r>
            <a:r>
              <a:rPr lang="en-AU" dirty="0">
                <a:latin typeface="Century Gothic" panose="020B0502020202020204" pitchFamily="34" charset="0"/>
              </a:rPr>
              <a:t>-pyrite with Co)±</a:t>
            </a:r>
            <a:r>
              <a:rPr lang="en-AU" dirty="0" err="1">
                <a:latin typeface="Century Gothic" panose="020B0502020202020204" pitchFamily="34" charset="0"/>
              </a:rPr>
              <a:t>molybdenite±uraninite±chalcopyrite</a:t>
            </a: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Century Gothic" panose="020B0502020202020204" pitchFamily="34" charset="0"/>
              </a:rPr>
              <a:t>Quartz-chlorite-epidote-actinolite-carbonate-sericite±k-spar</a:t>
            </a: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Century Gothic" panose="020B0502020202020204" pitchFamily="34" charset="0"/>
              </a:rPr>
              <a:t>Chalcopyrite-gold-pyrite±sphalerite±bornite</a:t>
            </a: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8378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34</a:t>
            </a:fld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666043" y="485422"/>
            <a:ext cx="3996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Century Gothic" panose="020B0502020202020204" pitchFamily="34" charset="0"/>
              </a:rPr>
              <a:t>Geochemistry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0223" y="1738487"/>
            <a:ext cx="811671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Influx of Si-K-Fe-Mg-</a:t>
            </a:r>
            <a:r>
              <a:rPr lang="en-AU" sz="2400" dirty="0" err="1">
                <a:latin typeface="Century Gothic" panose="020B0502020202020204" pitchFamily="34" charset="0"/>
              </a:rPr>
              <a:t>Mn</a:t>
            </a:r>
            <a:endParaRPr lang="en-AU" sz="2400" dirty="0">
              <a:latin typeface="Century Gothic" panose="020B0502020202020204" pitchFamily="34" charset="0"/>
            </a:endParaRPr>
          </a:p>
          <a:p>
            <a:endParaRPr lang="en-AU" sz="2400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Anomalous in Cu-Au-Ag-Mo-Co-Ni-</a:t>
            </a:r>
            <a:r>
              <a:rPr lang="en-AU" sz="2400" dirty="0" err="1">
                <a:latin typeface="Century Gothic" panose="020B0502020202020204" pitchFamily="34" charset="0"/>
              </a:rPr>
              <a:t>Sc</a:t>
            </a:r>
            <a:r>
              <a:rPr lang="en-AU" sz="2400" dirty="0">
                <a:latin typeface="Century Gothic" panose="020B0502020202020204" pitchFamily="34" charset="0"/>
              </a:rPr>
              <a:t>-U-Re-Ce-La-V-S-In-P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790223" y="4210756"/>
            <a:ext cx="5892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Flavour: Mafic magmatic source and IOCG signature ?</a:t>
            </a:r>
          </a:p>
        </p:txBody>
      </p:sp>
    </p:spTree>
    <p:extLst>
      <p:ext uri="{BB962C8B-B14F-4D97-AF65-F5344CB8AC3E}">
        <p14:creationId xmlns:p14="http://schemas.microsoft.com/office/powerpoint/2010/main" val="23149481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35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" y="91440"/>
            <a:ext cx="5347342" cy="6532880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522A9C88-6518-489A-A3F7-4223208F8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18" y="-147956"/>
            <a:ext cx="5347342" cy="756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8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36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95" y="3437215"/>
            <a:ext cx="4639051" cy="35042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17155" cy="3437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1333" y="3826933"/>
            <a:ext cx="4263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Magnetite (pale grey), with associated pyrite (pale creamy), chalcopyrite (yellow) and </a:t>
            </a:r>
            <a:r>
              <a:rPr lang="en-AU" dirty="0" err="1">
                <a:latin typeface="Century Gothic" panose="020B0502020202020204" pitchFamily="34" charset="0"/>
              </a:rPr>
              <a:t>intergrown</a:t>
            </a:r>
            <a:r>
              <a:rPr lang="en-AU" dirty="0">
                <a:latin typeface="Century Gothic" panose="020B0502020202020204" pitchFamily="34" charset="0"/>
              </a:rPr>
              <a:t> biotite (darker grey). Plane polarised reflected light, field of view 2 mm across.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1333" y="790222"/>
            <a:ext cx="42637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Mafic igneous rock, now composed of an assemblage of quartz, biotite, feldspars and magnetite (black). Partly altered remnant plagioclase is retained at centre-right. Transmitted light, crossed polarisers, field of view 2 mm across.</a:t>
            </a:r>
          </a:p>
        </p:txBody>
      </p:sp>
    </p:spTree>
    <p:extLst>
      <p:ext uri="{BB962C8B-B14F-4D97-AF65-F5344CB8AC3E}">
        <p14:creationId xmlns:p14="http://schemas.microsoft.com/office/powerpoint/2010/main" val="23265393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2533" y="5983111"/>
            <a:ext cx="2856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/>
              <a:t>Courtesy of Joel Fitzherbert NSW Geological Survey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37</a:t>
            </a:fld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678"/>
            <a:ext cx="5068710" cy="3370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87122"/>
            <a:ext cx="5068710" cy="3370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3200" y="790222"/>
            <a:ext cx="3721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Hornblendite/Hornblende gabbro with strong </a:t>
            </a:r>
            <a:r>
              <a:rPr lang="en-AU" dirty="0" err="1">
                <a:latin typeface="Century Gothic" panose="020B0502020202020204" pitchFamily="34" charset="0"/>
              </a:rPr>
              <a:t>actinolite</a:t>
            </a:r>
            <a:r>
              <a:rPr lang="en-AU" dirty="0">
                <a:latin typeface="Century Gothic" panose="020B0502020202020204" pitchFamily="34" charset="0"/>
              </a:rPr>
              <a:t> alteration and </a:t>
            </a:r>
            <a:r>
              <a:rPr lang="en-AU" dirty="0" err="1">
                <a:latin typeface="Century Gothic" panose="020B0502020202020204" pitchFamily="34" charset="0"/>
              </a:rPr>
              <a:t>exsolution</a:t>
            </a:r>
            <a:r>
              <a:rPr lang="en-AU" dirty="0">
                <a:latin typeface="Century Gothic" panose="020B0502020202020204" pitchFamily="34" charset="0"/>
              </a:rPr>
              <a:t> of pyrite and chalcopyrite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Only </a:t>
            </a:r>
            <a:r>
              <a:rPr lang="en-AU" dirty="0" err="1">
                <a:latin typeface="Century Gothic" panose="020B0502020202020204" pitchFamily="34" charset="0"/>
              </a:rPr>
              <a:t>clinopyroxene</a:t>
            </a:r>
            <a:r>
              <a:rPr lang="en-AU" dirty="0">
                <a:latin typeface="Century Gothic" panose="020B0502020202020204" pitchFamily="34" charset="0"/>
              </a:rPr>
              <a:t>, no orthopyroxene: suggests has not undergone amphibolite/granulite grade metamorphism. Considered to be a later intrusion.</a:t>
            </a:r>
          </a:p>
          <a:p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237"/>
            <a:ext cx="9144000" cy="608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3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514D1A0F-367C-4BAD-88F8-ED5F6817132D}" type="slidenum">
              <a:rPr lang="en-AU" smtClean="0"/>
              <a:t>38</a:t>
            </a:fld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928065" y="625033"/>
            <a:ext cx="3215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latin typeface="Century Gothic" panose="020B0502020202020204" pitchFamily="34" charset="0"/>
              </a:rPr>
              <a:t>Dextral strike slip followed by reverse movements (SE over NW)suggests transient change in kinematics coincident with main phase or upgrading of copper mineralisation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>
                <a:latin typeface="Century Gothic" panose="020B0502020202020204" pitchFamily="34" charset="0"/>
              </a:rPr>
              <a:t>Symmetrical alteration pattern focused on the shear zone</a:t>
            </a: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5928065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75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170"/>
            <a:ext cx="9144000" cy="64301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39</a:t>
            </a:fld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2322575" y="4996176"/>
            <a:ext cx="1688283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Century Gothic" panose="020B0502020202020204" pitchFamily="34" charset="0"/>
              </a:rPr>
              <a:t>Extensive magnetite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0767" y="2829541"/>
            <a:ext cx="107753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Gabbro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2901244" y="2979703"/>
            <a:ext cx="2095622" cy="361808"/>
          </a:xfrm>
          <a:prstGeom prst="wedgeRectCallout">
            <a:avLst>
              <a:gd name="adj1" fmla="val 54584"/>
              <a:gd name="adj2" fmla="val 10481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TextBox 12"/>
          <p:cNvSpPr txBox="1"/>
          <p:nvPr/>
        </p:nvSpPr>
        <p:spPr>
          <a:xfrm>
            <a:off x="2935083" y="2979703"/>
            <a:ext cx="3219151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Century Gothic" panose="020B0502020202020204" pitchFamily="34" charset="0"/>
              </a:rPr>
              <a:t>Specular hematite schists plus magnetite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747666" y="3207088"/>
            <a:ext cx="158044" cy="145965"/>
          </a:xfrm>
          <a:prstGeom prst="triangl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6037059" y="3482859"/>
            <a:ext cx="3106941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Century Gothic" panose="020B0502020202020204" pitchFamily="34" charset="0"/>
              </a:rPr>
              <a:t>IPT rock sample 6.5g/t Au and 11.8% Cu</a:t>
            </a:r>
          </a:p>
        </p:txBody>
      </p:sp>
      <p:sp>
        <p:nvSpPr>
          <p:cNvPr id="16" name="Oval 15"/>
          <p:cNvSpPr/>
          <p:nvPr/>
        </p:nvSpPr>
        <p:spPr>
          <a:xfrm rot="19769652">
            <a:off x="3349918" y="4442178"/>
            <a:ext cx="1583325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 rot="18136782">
            <a:off x="4528572" y="3308032"/>
            <a:ext cx="1583325" cy="304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2901244" y="2815920"/>
            <a:ext cx="1736692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IOCG Geochem Soils:</a:t>
            </a:r>
          </a:p>
          <a:p>
            <a:r>
              <a:rPr lang="en-AU" dirty="0"/>
              <a:t>Cu, Mo, Ce, La, Ni, Co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4089" y="5892800"/>
            <a:ext cx="1693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Magnetic Image</a:t>
            </a:r>
          </a:p>
        </p:txBody>
      </p:sp>
    </p:spTree>
    <p:extLst>
      <p:ext uri="{BB962C8B-B14F-4D97-AF65-F5344CB8AC3E}">
        <p14:creationId xmlns:p14="http://schemas.microsoft.com/office/powerpoint/2010/main" val="14329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" y="0"/>
            <a:ext cx="4749222" cy="6858000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947732" y="5855730"/>
            <a:ext cx="252663" cy="19250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/>
          <p:cNvSpPr txBox="1"/>
          <p:nvPr/>
        </p:nvSpPr>
        <p:spPr>
          <a:xfrm>
            <a:off x="2207603" y="5325796"/>
            <a:ext cx="13860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Copper Blow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2454" y="262989"/>
            <a:ext cx="430730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Copper Blow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Hosted in a shear zone close to or on contact between the Thackaringa and Broken Hill Groups. Probably transgresses the contact.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Truncated in the south by Pinnacles Thackaringa Shear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Several copper-rich lode horizons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Epigenetic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Shear zone over 4km long; northeast-southwest trend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Strong magnetic anomaly; abundant magnetite and hematite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Originally tested for U; recent focus has been for Cu-Au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latin typeface="Century Gothic" panose="020B0502020202020204" pitchFamily="34" charset="0"/>
              </a:rPr>
              <a:t>Host rocks are gneissic </a:t>
            </a:r>
            <a:r>
              <a:rPr lang="en-AU" sz="1600" dirty="0" err="1">
                <a:latin typeface="Century Gothic" panose="020B0502020202020204" pitchFamily="34" charset="0"/>
              </a:rPr>
              <a:t>pelite</a:t>
            </a:r>
            <a:r>
              <a:rPr lang="en-AU" sz="1600" dirty="0">
                <a:latin typeface="Century Gothic" panose="020B0502020202020204" pitchFamily="34" charset="0"/>
              </a:rPr>
              <a:t>-psammitic and amphibolite rocks with distinctive granite-gneiss on NW side of mineralised zone + gabbro</a:t>
            </a:r>
          </a:p>
        </p:txBody>
      </p:sp>
    </p:spTree>
    <p:extLst>
      <p:ext uri="{BB962C8B-B14F-4D97-AF65-F5344CB8AC3E}">
        <p14:creationId xmlns:p14="http://schemas.microsoft.com/office/powerpoint/2010/main" val="28597649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40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4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34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87941"/>
          </a:xfrm>
        </p:spPr>
        <p:txBody>
          <a:bodyPr/>
          <a:lstStyle/>
          <a:p>
            <a:r>
              <a:rPr lang="en-AU" dirty="0">
                <a:latin typeface="Century Gothic" panose="020B0502020202020204" pitchFamily="34" charset="0"/>
              </a:rPr>
              <a:t>Age(?)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41</a:t>
            </a:fld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628651" y="1083733"/>
            <a:ext cx="83880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Little Broken Hill Gabbro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>
                <a:latin typeface="Century Gothic" panose="020B0502020202020204" pitchFamily="34" charset="0"/>
              </a:rPr>
              <a:t>baddelyite</a:t>
            </a:r>
            <a:r>
              <a:rPr lang="en-AU" dirty="0">
                <a:latin typeface="Century Gothic" panose="020B0502020202020204" pitchFamily="34" charset="0"/>
              </a:rPr>
              <a:t> </a:t>
            </a:r>
            <a:r>
              <a:rPr lang="en-AU" b="1" dirty="0">
                <a:latin typeface="Century Gothic" panose="020B0502020202020204" pitchFamily="34" charset="0"/>
              </a:rPr>
              <a:t>827 ± 9 Ma</a:t>
            </a:r>
            <a:r>
              <a:rPr lang="en-AU" dirty="0">
                <a:latin typeface="Century Gothic" panose="020B0502020202020204" pitchFamily="34" charset="0"/>
              </a:rPr>
              <a:t>, zircon rims (metamorphic) 500 ± 7 Ma: </a:t>
            </a:r>
            <a:r>
              <a:rPr lang="en-AU" i="1" dirty="0">
                <a:latin typeface="Century Gothic" panose="020B0502020202020204" pitchFamily="34" charset="0"/>
              </a:rPr>
              <a:t>Wingate et al Precambrian Research 87 (1998) 135-159 (</a:t>
            </a:r>
            <a:r>
              <a:rPr lang="en-AU" i="1" baseline="30000" dirty="0">
                <a:latin typeface="Century Gothic" panose="020B0502020202020204" pitchFamily="34" charset="0"/>
              </a:rPr>
              <a:t>207</a:t>
            </a:r>
            <a:r>
              <a:rPr lang="en-AU" i="1" dirty="0">
                <a:latin typeface="Century Gothic" panose="020B0502020202020204" pitchFamily="34" charset="0"/>
              </a:rPr>
              <a:t>Pb/</a:t>
            </a:r>
            <a:r>
              <a:rPr lang="en-AU" i="1" baseline="30000" dirty="0">
                <a:latin typeface="Century Gothic" panose="020B0502020202020204" pitchFamily="34" charset="0"/>
              </a:rPr>
              <a:t>206</a:t>
            </a:r>
            <a:r>
              <a:rPr lang="en-AU" i="1" dirty="0">
                <a:latin typeface="Century Gothic" panose="020B0502020202020204" pitchFamily="34" charset="0"/>
              </a:rPr>
              <a:t>Pb)</a:t>
            </a:r>
          </a:p>
          <a:p>
            <a:endParaRPr lang="en-AU" i="1" dirty="0">
              <a:latin typeface="Century Gothic" panose="020B0502020202020204" pitchFamily="34" charset="0"/>
            </a:endParaRPr>
          </a:p>
          <a:p>
            <a:r>
              <a:rPr lang="en-AU" dirty="0">
                <a:latin typeface="Century Gothic" panose="020B0502020202020204" pitchFamily="34" charset="0"/>
              </a:rPr>
              <a:t>Alkalic Intrusions Impact Minerals ASX Release March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Internal studies suggest mantle plume </a:t>
            </a:r>
            <a:r>
              <a:rPr lang="en-AU" dirty="0" err="1">
                <a:latin typeface="Century Gothic" panose="020B0502020202020204" pitchFamily="34" charset="0"/>
              </a:rPr>
              <a:t>cerca</a:t>
            </a:r>
            <a:r>
              <a:rPr lang="en-AU" dirty="0">
                <a:latin typeface="Century Gothic" panose="020B0502020202020204" pitchFamily="34" charset="0"/>
              </a:rPr>
              <a:t> </a:t>
            </a:r>
            <a:r>
              <a:rPr lang="en-AU" b="1" dirty="0">
                <a:latin typeface="Century Gothic" panose="020B0502020202020204" pitchFamily="34" charset="0"/>
              </a:rPr>
              <a:t>800 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b="1" dirty="0">
              <a:latin typeface="Century Gothic" panose="020B0502020202020204" pitchFamily="34" charset="0"/>
            </a:endParaRPr>
          </a:p>
          <a:p>
            <a:r>
              <a:rPr lang="en-AU" b="1" dirty="0">
                <a:latin typeface="Century Gothic" panose="020B0502020202020204" pitchFamily="34" charset="0"/>
              </a:rPr>
              <a:t>	= Break up of </a:t>
            </a:r>
            <a:r>
              <a:rPr lang="en-AU" b="1" dirty="0" err="1">
                <a:latin typeface="Century Gothic" panose="020B0502020202020204" pitchFamily="34" charset="0"/>
              </a:rPr>
              <a:t>Rodinia</a:t>
            </a:r>
            <a:r>
              <a:rPr lang="en-AU" b="1" dirty="0">
                <a:latin typeface="Century Gothic" panose="020B0502020202020204" pitchFamily="34" charset="0"/>
              </a:rPr>
              <a:t> (Neoproterozoic Extension)</a:t>
            </a:r>
          </a:p>
          <a:p>
            <a:endParaRPr lang="en-AU" i="1" dirty="0">
              <a:latin typeface="Century Gothic" panose="020B0502020202020204" pitchFamily="34" charset="0"/>
            </a:endParaRPr>
          </a:p>
          <a:p>
            <a:r>
              <a:rPr lang="en-AU" dirty="0">
                <a:latin typeface="Century Gothic" panose="020B0502020202020204" pitchFamily="34" charset="0"/>
              </a:rPr>
              <a:t>Copper Blow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magnetite </a:t>
            </a:r>
            <a:r>
              <a:rPr lang="en-AU" b="1" dirty="0">
                <a:latin typeface="Century Gothic" panose="020B0502020202020204" pitchFamily="34" charset="0"/>
              </a:rPr>
              <a:t>1094 ± 89 Ma, </a:t>
            </a:r>
            <a:r>
              <a:rPr lang="en-AU" dirty="0">
                <a:latin typeface="Century Gothic" panose="020B0502020202020204" pitchFamily="34" charset="0"/>
              </a:rPr>
              <a:t>chalcopyrite </a:t>
            </a:r>
            <a:r>
              <a:rPr lang="en-AU" b="1" dirty="0">
                <a:latin typeface="Century Gothic" panose="020B0502020202020204" pitchFamily="34" charset="0"/>
              </a:rPr>
              <a:t>1071 ± 210 Ma </a:t>
            </a:r>
            <a:r>
              <a:rPr lang="en-AU" dirty="0">
                <a:latin typeface="Century Gothic" panose="020B0502020202020204" pitchFamily="34" charset="0"/>
              </a:rPr>
              <a:t>: </a:t>
            </a:r>
            <a:r>
              <a:rPr lang="en-AU" i="1" dirty="0">
                <a:latin typeface="Century Gothic" panose="020B0502020202020204" pitchFamily="34" charset="0"/>
              </a:rPr>
              <a:t>Bassano et al 2004 </a:t>
            </a:r>
            <a:r>
              <a:rPr lang="en-AU" i="1" dirty="0" err="1">
                <a:latin typeface="Century Gothic" panose="020B0502020202020204" pitchFamily="34" charset="0"/>
              </a:rPr>
              <a:t>pmdCRC</a:t>
            </a:r>
            <a:r>
              <a:rPr lang="en-AU" i="1" dirty="0">
                <a:latin typeface="Century Gothic" panose="020B0502020202020204" pitchFamily="34" charset="0"/>
              </a:rPr>
              <a:t> Conference.</a:t>
            </a:r>
            <a:r>
              <a:rPr lang="en-AU" dirty="0">
                <a:latin typeface="Century Gothic" panose="020B0502020202020204" pitchFamily="34" charset="0"/>
              </a:rPr>
              <a:t> Pb-Pb step leaching.</a:t>
            </a:r>
          </a:p>
          <a:p>
            <a:endParaRPr lang="en-AU" dirty="0">
              <a:latin typeface="Century Gothic" panose="020B0502020202020204" pitchFamily="34" charset="0"/>
            </a:endParaRPr>
          </a:p>
          <a:p>
            <a:r>
              <a:rPr lang="en-AU" dirty="0">
                <a:latin typeface="Century Gothic" panose="020B0502020202020204" pitchFamily="34" charset="0"/>
              </a:rPr>
              <a:t>Copper Blow: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allanite </a:t>
            </a:r>
            <a:r>
              <a:rPr lang="en-AU" b="1" dirty="0">
                <a:latin typeface="Century Gothic" panose="020B0502020202020204" pitchFamily="34" charset="0"/>
              </a:rPr>
              <a:t>1177 ± 21 Ma </a:t>
            </a:r>
            <a:r>
              <a:rPr lang="en-AU" dirty="0">
                <a:latin typeface="Century Gothic" panose="020B0502020202020204" pitchFamily="34" charset="0"/>
              </a:rPr>
              <a:t>(</a:t>
            </a:r>
            <a:r>
              <a:rPr lang="en-AU" i="1" dirty="0">
                <a:latin typeface="Century Gothic" panose="020B0502020202020204" pitchFamily="34" charset="0"/>
              </a:rPr>
              <a:t>NSWGS, Fitzherbert pers com</a:t>
            </a:r>
            <a:r>
              <a:rPr lang="en-AU" dirty="0">
                <a:latin typeface="Century Gothic" panose="020B0502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r>
              <a:rPr lang="en-AU" b="1" dirty="0">
                <a:latin typeface="Century Gothic" panose="020B0502020202020204" pitchFamily="34" charset="0"/>
              </a:rPr>
              <a:t>	= </a:t>
            </a:r>
            <a:r>
              <a:rPr lang="en-AU" b="1" dirty="0" err="1">
                <a:latin typeface="Century Gothic" panose="020B0502020202020204" pitchFamily="34" charset="0"/>
              </a:rPr>
              <a:t>Grenvillian</a:t>
            </a:r>
            <a:r>
              <a:rPr lang="en-AU" b="1" dirty="0">
                <a:latin typeface="Century Gothic" panose="020B0502020202020204" pitchFamily="34" charset="0"/>
              </a:rPr>
              <a:t> Orogeny (Formation of </a:t>
            </a:r>
            <a:r>
              <a:rPr lang="en-AU" b="1" dirty="0" err="1">
                <a:latin typeface="Century Gothic" panose="020B0502020202020204" pitchFamily="34" charset="0"/>
              </a:rPr>
              <a:t>Rodinia</a:t>
            </a:r>
            <a:r>
              <a:rPr lang="en-AU" b="1" dirty="0">
                <a:latin typeface="Century Gothic" panose="020B0502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90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41561"/>
            <a:ext cx="8640274" cy="94072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42</a:t>
            </a:fld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6457950" y="6261914"/>
            <a:ext cx="217805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200" dirty="0"/>
              <a:t>IPT ASX Release : 6 March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1645" y="316089"/>
            <a:ext cx="6887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Pt-</a:t>
            </a:r>
            <a:r>
              <a:rPr lang="en-AU" dirty="0" err="1"/>
              <a:t>Pd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7947285" y="1279051"/>
            <a:ext cx="127701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Pt-</a:t>
            </a:r>
            <a:r>
              <a:rPr lang="en-AU" dirty="0" err="1"/>
              <a:t>Pd</a:t>
            </a:r>
            <a:r>
              <a:rPr lang="en-AU" dirty="0"/>
              <a:t>-Cu-Ni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24044" y="2885479"/>
            <a:ext cx="68871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Pt-</a:t>
            </a:r>
            <a:r>
              <a:rPr lang="en-AU" dirty="0" err="1"/>
              <a:t>Pd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7271270" y="3979333"/>
            <a:ext cx="9612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Pt-</a:t>
            </a:r>
            <a:r>
              <a:rPr lang="en-AU" dirty="0" err="1"/>
              <a:t>Pd</a:t>
            </a:r>
            <a:r>
              <a:rPr lang="en-AU" dirty="0"/>
              <a:t>-Ni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7423" y="5120624"/>
            <a:ext cx="75533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Cu-Au</a:t>
            </a:r>
          </a:p>
        </p:txBody>
      </p:sp>
      <p:sp>
        <p:nvSpPr>
          <p:cNvPr id="20" name="Oval 19"/>
          <p:cNvSpPr/>
          <p:nvPr/>
        </p:nvSpPr>
        <p:spPr>
          <a:xfrm>
            <a:off x="8063939" y="957864"/>
            <a:ext cx="711802" cy="6374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Oval 20"/>
          <p:cNvSpPr/>
          <p:nvPr/>
        </p:nvSpPr>
        <p:spPr>
          <a:xfrm>
            <a:off x="7500957" y="2466124"/>
            <a:ext cx="711802" cy="6374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Oval 21"/>
          <p:cNvSpPr/>
          <p:nvPr/>
        </p:nvSpPr>
        <p:spPr>
          <a:xfrm>
            <a:off x="1801843" y="5718950"/>
            <a:ext cx="711802" cy="6374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Oval 22"/>
          <p:cNvSpPr/>
          <p:nvPr/>
        </p:nvSpPr>
        <p:spPr>
          <a:xfrm>
            <a:off x="6275019" y="4724534"/>
            <a:ext cx="711802" cy="6374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/>
          <p:cNvSpPr/>
          <p:nvPr/>
        </p:nvSpPr>
        <p:spPr>
          <a:xfrm>
            <a:off x="7111073" y="3953963"/>
            <a:ext cx="711802" cy="6374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/>
          <p:cNvSpPr/>
          <p:nvPr/>
        </p:nvSpPr>
        <p:spPr>
          <a:xfrm>
            <a:off x="2756055" y="4667889"/>
            <a:ext cx="711802" cy="6374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TextBox 25"/>
          <p:cNvSpPr txBox="1"/>
          <p:nvPr/>
        </p:nvSpPr>
        <p:spPr>
          <a:xfrm>
            <a:off x="856954" y="1360114"/>
            <a:ext cx="6129867" cy="25545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3200" dirty="0">
                <a:latin typeface="Century Gothic" panose="020B0502020202020204" pitchFamily="34" charset="0"/>
              </a:rPr>
              <a:t>Silica </a:t>
            </a:r>
            <a:r>
              <a:rPr lang="en-AU" sz="3200" dirty="0" err="1">
                <a:latin typeface="Century Gothic" panose="020B0502020202020204" pitchFamily="34" charset="0"/>
              </a:rPr>
              <a:t>Undersaturated</a:t>
            </a:r>
            <a:r>
              <a:rPr lang="en-AU" sz="3200" dirty="0">
                <a:latin typeface="Century Gothic" panose="020B0502020202020204" pitchFamily="34" charset="0"/>
              </a:rPr>
              <a:t> Rocks: </a:t>
            </a:r>
            <a:r>
              <a:rPr lang="en-AU" sz="3200" dirty="0" err="1">
                <a:latin typeface="Century Gothic" panose="020B0502020202020204" pitchFamily="34" charset="0"/>
              </a:rPr>
              <a:t>ijolites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urtites</a:t>
            </a:r>
            <a:r>
              <a:rPr lang="en-AU" sz="3200" dirty="0">
                <a:latin typeface="Century Gothic" panose="020B0502020202020204" pitchFamily="34" charset="0"/>
              </a:rPr>
              <a:t>, nepheline </a:t>
            </a:r>
            <a:r>
              <a:rPr lang="en-AU" sz="3200" dirty="0" err="1">
                <a:latin typeface="Century Gothic" panose="020B0502020202020204" pitchFamily="34" charset="0"/>
              </a:rPr>
              <a:t>syenites</a:t>
            </a:r>
            <a:r>
              <a:rPr lang="en-AU" sz="3200" dirty="0">
                <a:latin typeface="Century Gothic" panose="020B0502020202020204" pitchFamily="34" charset="0"/>
              </a:rPr>
              <a:t>, carbonatites (</a:t>
            </a:r>
            <a:r>
              <a:rPr lang="en-AU" sz="3200" dirty="0" err="1">
                <a:latin typeface="Century Gothic" panose="020B0502020202020204" pitchFamily="34" charset="0"/>
              </a:rPr>
              <a:t>Harzburgites</a:t>
            </a:r>
            <a:r>
              <a:rPr lang="en-AU" sz="3200" dirty="0">
                <a:latin typeface="Century Gothic" panose="020B0502020202020204" pitchFamily="34" charset="0"/>
              </a:rPr>
              <a:t>, </a:t>
            </a:r>
            <a:r>
              <a:rPr lang="en-AU" sz="3200" dirty="0" err="1">
                <a:latin typeface="Century Gothic" panose="020B0502020202020204" pitchFamily="34" charset="0"/>
              </a:rPr>
              <a:t>pyroxenites</a:t>
            </a:r>
            <a:r>
              <a:rPr lang="en-AU" sz="3200" dirty="0">
                <a:latin typeface="Century Gothic" panose="020B0502020202020204" pitchFamily="34" charset="0"/>
              </a:rPr>
              <a:t> and </a:t>
            </a:r>
            <a:r>
              <a:rPr lang="en-AU" sz="3200" dirty="0" err="1">
                <a:latin typeface="Century Gothic" panose="020B0502020202020204" pitchFamily="34" charset="0"/>
              </a:rPr>
              <a:t>gabbros</a:t>
            </a:r>
            <a:r>
              <a:rPr lang="en-AU" sz="3200" dirty="0">
                <a:latin typeface="Century Gothic" panose="020B0502020202020204" pitchFamily="34" charset="0"/>
              </a:rPr>
              <a:t>) </a:t>
            </a:r>
            <a:r>
              <a:rPr lang="en-AU" sz="3200" dirty="0" err="1">
                <a:latin typeface="Century Gothic" panose="020B0502020202020204" pitchFamily="34" charset="0"/>
              </a:rPr>
              <a:t>Cerca</a:t>
            </a:r>
            <a:r>
              <a:rPr lang="en-AU" sz="3200" dirty="0">
                <a:latin typeface="Century Gothic" panose="020B0502020202020204" pitchFamily="34" charset="0"/>
              </a:rPr>
              <a:t> 800Ma</a:t>
            </a:r>
          </a:p>
        </p:txBody>
      </p:sp>
    </p:spTree>
    <p:extLst>
      <p:ext uri="{BB962C8B-B14F-4D97-AF65-F5344CB8AC3E}">
        <p14:creationId xmlns:p14="http://schemas.microsoft.com/office/powerpoint/2010/main" val="172532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87941"/>
          </a:xfrm>
        </p:spPr>
        <p:txBody>
          <a:bodyPr/>
          <a:lstStyle/>
          <a:p>
            <a:r>
              <a:rPr lang="en-AU" dirty="0">
                <a:latin typeface="Century Gothic" panose="020B0502020202020204" pitchFamily="34" charset="0"/>
              </a:rPr>
              <a:t>Others (?)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43</a:t>
            </a:fld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628651" y="1083733"/>
            <a:ext cx="8388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bag, rug&#10;&#10;Description automatically generated">
            <a:extLst>
              <a:ext uri="{FF2B5EF4-FFF2-40B4-BE49-F238E27FC236}">
                <a16:creationId xmlns:a16="http://schemas.microsoft.com/office/drawing/2014/main" xmlns="" id="{4C46A31B-2C68-46BA-B1AA-F4C854DFD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486"/>
            <a:ext cx="6365748" cy="4658868"/>
          </a:xfrm>
          <a:prstGeom prst="rect">
            <a:avLst/>
          </a:prstGeom>
        </p:spPr>
      </p:pic>
      <p:pic>
        <p:nvPicPr>
          <p:cNvPr id="10" name="Picture 9" descr="A picture containing outdoor, building, knife, sitting&#10;&#10;Description automatically generated">
            <a:extLst>
              <a:ext uri="{FF2B5EF4-FFF2-40B4-BE49-F238E27FC236}">
                <a16:creationId xmlns:a16="http://schemas.microsoft.com/office/drawing/2014/main" xmlns="" id="{E70BDEB8-3EE2-45B5-90CF-A6F702DE6C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509" y="1730063"/>
            <a:ext cx="4530497" cy="33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14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44</a:t>
            </a:fld>
            <a:endParaRPr lang="en-AU"/>
          </a:p>
        </p:txBody>
      </p:sp>
      <p:pic>
        <p:nvPicPr>
          <p:cNvPr id="6" name="Picture 5" descr="A dirt path in a desert&#10;&#10;Description automatically generated">
            <a:extLst>
              <a:ext uri="{FF2B5EF4-FFF2-40B4-BE49-F238E27FC236}">
                <a16:creationId xmlns:a16="http://schemas.microsoft.com/office/drawing/2014/main" xmlns="" id="{8A322C04-CE9A-4ABA-BC5A-538D83CBA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5E51D5-A7C4-428F-9B68-A3B98B3CB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89" y="0"/>
            <a:ext cx="3424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887941"/>
          </a:xfrm>
        </p:spPr>
        <p:txBody>
          <a:bodyPr/>
          <a:lstStyle/>
          <a:p>
            <a:r>
              <a:rPr lang="en-AU">
                <a:latin typeface="Century Gothic" panose="020B0502020202020204" pitchFamily="34" charset="0"/>
              </a:rPr>
              <a:t>Conclusions</a:t>
            </a: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514D1A0F-367C-4BAD-88F8-ED5F6817132D}" type="slidenum">
              <a:rPr lang="en-AU" smtClean="0"/>
              <a:t>45</a:t>
            </a:fld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85751" y="887941"/>
            <a:ext cx="8734424" cy="665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Copper-gold mineralisation introduced along a ductile shear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Early potassic alteration including magnetite (some early copper ± pyrite). Related to at least one phase of dextral strike slip movement.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Later sericite-chlorite alteration. Main copper-gold event. Related to transient change in kinematics to reverse thrust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Resultant ore morphology is poddy-tear drop shaped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Mineralisation is epigenetic possibly related to silica undersaturated intrusions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Significant potential for intrusion-related Cu-Au mineralisation related to magnetite and hematite close to the shear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Also potential for PGE, Ni-Cu sulphide and REE related to silica undersaturated rocks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latin typeface="Century Gothic" panose="020B0502020202020204" pitchFamily="34" charset="0"/>
              </a:rPr>
              <a:t>Post peak </a:t>
            </a:r>
            <a:r>
              <a:rPr lang="en-AU" dirty="0" err="1">
                <a:latin typeface="Century Gothic" panose="020B0502020202020204" pitchFamily="34" charset="0"/>
              </a:rPr>
              <a:t>Olarian</a:t>
            </a:r>
            <a:r>
              <a:rPr lang="en-AU" dirty="0">
                <a:latin typeface="Century Gothic" panose="020B0502020202020204" pitchFamily="34" charset="0"/>
              </a:rPr>
              <a:t> (1600Ma), may be </a:t>
            </a:r>
            <a:r>
              <a:rPr lang="en-AU" dirty="0" err="1">
                <a:latin typeface="Century Gothic" panose="020B0502020202020204" pitchFamily="34" charset="0"/>
              </a:rPr>
              <a:t>Grenvillian</a:t>
            </a:r>
            <a:r>
              <a:rPr lang="en-AU" dirty="0">
                <a:latin typeface="Century Gothic" panose="020B0502020202020204" pitchFamily="34" charset="0"/>
              </a:rPr>
              <a:t> (1177Ma) or as young as 800Ma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1484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46</a:t>
            </a:fld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824089" y="778933"/>
            <a:ext cx="32736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dirty="0">
                <a:latin typeface="Century Gothic" panose="020B0502020202020204" pitchFamily="34" charset="0"/>
              </a:rPr>
              <a:t>References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9557" y="1885244"/>
            <a:ext cx="741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SCI ASX Releases: 16 Nov 2017, 4 Jan 2018, 5 Feb 2018, 28 May 2018, 5 July 2018, 30 Oct 2018, 9 Nov 2018</a:t>
            </a:r>
          </a:p>
          <a:p>
            <a:endParaRPr lang="en-AU" dirty="0"/>
          </a:p>
          <a:p>
            <a:r>
              <a:rPr lang="en-AU" dirty="0"/>
              <a:t>IPT ASX Releases: 6 March 2019</a:t>
            </a:r>
          </a:p>
        </p:txBody>
      </p:sp>
    </p:spTree>
    <p:extLst>
      <p:ext uri="{BB962C8B-B14F-4D97-AF65-F5344CB8AC3E}">
        <p14:creationId xmlns:p14="http://schemas.microsoft.com/office/powerpoint/2010/main" val="3430180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06" y="239295"/>
            <a:ext cx="4670979" cy="63072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59195" y="2093493"/>
            <a:ext cx="914400" cy="32485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3391543" y="2847472"/>
            <a:ext cx="649704" cy="13635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Diagonal Stripe 8"/>
          <p:cNvSpPr/>
          <p:nvPr/>
        </p:nvSpPr>
        <p:spPr>
          <a:xfrm>
            <a:off x="3156927" y="3621505"/>
            <a:ext cx="469232" cy="360948"/>
          </a:xfrm>
          <a:prstGeom prst="diagStripe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4173595" y="692301"/>
            <a:ext cx="1733721" cy="733926"/>
          </a:xfrm>
          <a:prstGeom prst="wedgeRectCallout">
            <a:avLst>
              <a:gd name="adj1" fmla="val -60390"/>
              <a:gd name="adj2" fmla="val 1608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Pb</a:t>
            </a:r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-Zn-Ag Ore Zones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4558796" y="3621505"/>
            <a:ext cx="1733721" cy="733926"/>
          </a:xfrm>
          <a:prstGeom prst="wedgeRectCallout">
            <a:avLst>
              <a:gd name="adj1" fmla="val -104110"/>
              <a:gd name="adj2" fmla="val -32582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Copper Blow Position</a:t>
            </a:r>
          </a:p>
        </p:txBody>
      </p:sp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xmlns="" id="{D9EA4B9A-01A2-4530-BBBF-5487C40088D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28212" y="521145"/>
            <a:ext cx="2829697" cy="2095676"/>
          </a:xfrm>
          <a:prstGeom prst="curvedConnector3">
            <a:avLst>
              <a:gd name="adj1" fmla="val 50000"/>
            </a:avLst>
          </a:prstGeom>
          <a:ln w="88900">
            <a:solidFill>
              <a:srgbClr val="FF0000"/>
            </a:solidFill>
            <a:beve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2DE4AEA-2EE1-4F28-B1CB-19D2EEFF76A2}"/>
              </a:ext>
            </a:extLst>
          </p:cNvPr>
          <p:cNvSpPr txBox="1"/>
          <p:nvPr/>
        </p:nvSpPr>
        <p:spPr>
          <a:xfrm>
            <a:off x="4409440" y="2915651"/>
            <a:ext cx="232146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Copper Blow Age?</a:t>
            </a:r>
          </a:p>
        </p:txBody>
      </p:sp>
    </p:spTree>
    <p:extLst>
      <p:ext uri="{BB962C8B-B14F-4D97-AF65-F5344CB8AC3E}">
        <p14:creationId xmlns:p14="http://schemas.microsoft.com/office/powerpoint/2010/main" val="315245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9" y="462844"/>
            <a:ext cx="8860651" cy="612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925"/>
            <a:ext cx="9144000" cy="64301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6</a:t>
            </a:fld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1926413" y="4961887"/>
            <a:ext cx="2104166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Copper Blow Drilling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3729790" y="4596845"/>
            <a:ext cx="300789" cy="30078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ular Callout 7"/>
          <p:cNvSpPr/>
          <p:nvPr/>
        </p:nvSpPr>
        <p:spPr>
          <a:xfrm>
            <a:off x="7145867" y="778933"/>
            <a:ext cx="1772355" cy="1253068"/>
          </a:xfrm>
          <a:prstGeom prst="wedgeRectCallout">
            <a:avLst>
              <a:gd name="adj1" fmla="val -75530"/>
              <a:gd name="adj2" fmla="val 92327"/>
            </a:avLst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Little Broken Hill Gabbro </a:t>
            </a:r>
            <a:r>
              <a:rPr lang="en-AU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baddelyite</a:t>
            </a:r>
            <a:r>
              <a:rPr lang="en-A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827</a:t>
            </a:r>
            <a:r>
              <a:rPr lang="en-AU" sz="12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+</a:t>
            </a:r>
            <a:r>
              <a:rPr lang="en-A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9 Ma, zircon rims (metamorphic) 500</a:t>
            </a:r>
            <a:r>
              <a:rPr lang="en-AU" sz="12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+</a:t>
            </a:r>
            <a:r>
              <a:rPr lang="en-A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7 Ma.</a:t>
            </a:r>
          </a:p>
          <a:p>
            <a:pPr algn="ctr"/>
            <a:endParaRPr lang="en-A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47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7</a:t>
            </a:fld>
            <a:endParaRPr lang="en-A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10" y="195956"/>
            <a:ext cx="9182910" cy="6493601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311442" y="986589"/>
            <a:ext cx="5486400" cy="5017169"/>
          </a:xfrm>
          <a:custGeom>
            <a:avLst/>
            <a:gdLst>
              <a:gd name="connsiteX0" fmla="*/ 5486400 w 5486400"/>
              <a:gd name="connsiteY0" fmla="*/ 0 h 5017169"/>
              <a:gd name="connsiteX1" fmla="*/ 5041232 w 5486400"/>
              <a:gd name="connsiteY1" fmla="*/ 577516 h 5017169"/>
              <a:gd name="connsiteX2" fmla="*/ 4319337 w 5486400"/>
              <a:gd name="connsiteY2" fmla="*/ 1528011 h 5017169"/>
              <a:gd name="connsiteX3" fmla="*/ 4066674 w 5486400"/>
              <a:gd name="connsiteY3" fmla="*/ 1792706 h 5017169"/>
              <a:gd name="connsiteX4" fmla="*/ 4066674 w 5486400"/>
              <a:gd name="connsiteY4" fmla="*/ 1792706 h 5017169"/>
              <a:gd name="connsiteX5" fmla="*/ 3850105 w 5486400"/>
              <a:gd name="connsiteY5" fmla="*/ 1925053 h 5017169"/>
              <a:gd name="connsiteX6" fmla="*/ 3573379 w 5486400"/>
              <a:gd name="connsiteY6" fmla="*/ 2225843 h 5017169"/>
              <a:gd name="connsiteX7" fmla="*/ 2935705 w 5486400"/>
              <a:gd name="connsiteY7" fmla="*/ 2719137 h 5017169"/>
              <a:gd name="connsiteX8" fmla="*/ 2382253 w 5486400"/>
              <a:gd name="connsiteY8" fmla="*/ 3128211 h 5017169"/>
              <a:gd name="connsiteX9" fmla="*/ 1780674 w 5486400"/>
              <a:gd name="connsiteY9" fmla="*/ 3585411 h 5017169"/>
              <a:gd name="connsiteX10" fmla="*/ 1347537 w 5486400"/>
              <a:gd name="connsiteY10" fmla="*/ 3934327 h 5017169"/>
              <a:gd name="connsiteX11" fmla="*/ 1034716 w 5486400"/>
              <a:gd name="connsiteY11" fmla="*/ 4319337 h 5017169"/>
              <a:gd name="connsiteX12" fmla="*/ 709863 w 5486400"/>
              <a:gd name="connsiteY12" fmla="*/ 4596064 h 5017169"/>
              <a:gd name="connsiteX13" fmla="*/ 433137 w 5486400"/>
              <a:gd name="connsiteY13" fmla="*/ 4752474 h 5017169"/>
              <a:gd name="connsiteX14" fmla="*/ 0 w 5486400"/>
              <a:gd name="connsiteY14" fmla="*/ 5017169 h 501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86400" h="5017169">
                <a:moveTo>
                  <a:pt x="5486400" y="0"/>
                </a:moveTo>
                <a:lnTo>
                  <a:pt x="5041232" y="577516"/>
                </a:lnTo>
                <a:cubicBezTo>
                  <a:pt x="4846722" y="832184"/>
                  <a:pt x="4481763" y="1325479"/>
                  <a:pt x="4319337" y="1528011"/>
                </a:cubicBezTo>
                <a:cubicBezTo>
                  <a:pt x="4156911" y="1730543"/>
                  <a:pt x="4066674" y="1792706"/>
                  <a:pt x="4066674" y="1792706"/>
                </a:cubicBezTo>
                <a:lnTo>
                  <a:pt x="4066674" y="1792706"/>
                </a:lnTo>
                <a:cubicBezTo>
                  <a:pt x="4030579" y="1814764"/>
                  <a:pt x="3932321" y="1852864"/>
                  <a:pt x="3850105" y="1925053"/>
                </a:cubicBezTo>
                <a:cubicBezTo>
                  <a:pt x="3767889" y="1997242"/>
                  <a:pt x="3725779" y="2093496"/>
                  <a:pt x="3573379" y="2225843"/>
                </a:cubicBezTo>
                <a:cubicBezTo>
                  <a:pt x="3420979" y="2358190"/>
                  <a:pt x="3134226" y="2568742"/>
                  <a:pt x="2935705" y="2719137"/>
                </a:cubicBezTo>
                <a:cubicBezTo>
                  <a:pt x="2737184" y="2869532"/>
                  <a:pt x="2382253" y="3128211"/>
                  <a:pt x="2382253" y="3128211"/>
                </a:cubicBezTo>
                <a:lnTo>
                  <a:pt x="1780674" y="3585411"/>
                </a:lnTo>
                <a:cubicBezTo>
                  <a:pt x="1608221" y="3719764"/>
                  <a:pt x="1471863" y="3812006"/>
                  <a:pt x="1347537" y="3934327"/>
                </a:cubicBezTo>
                <a:cubicBezTo>
                  <a:pt x="1223211" y="4056648"/>
                  <a:pt x="1140995" y="4209048"/>
                  <a:pt x="1034716" y="4319337"/>
                </a:cubicBezTo>
                <a:cubicBezTo>
                  <a:pt x="928437" y="4429626"/>
                  <a:pt x="810126" y="4523875"/>
                  <a:pt x="709863" y="4596064"/>
                </a:cubicBezTo>
                <a:cubicBezTo>
                  <a:pt x="609600" y="4668253"/>
                  <a:pt x="551447" y="4682290"/>
                  <a:pt x="433137" y="4752474"/>
                </a:cubicBezTo>
                <a:cubicBezTo>
                  <a:pt x="314827" y="4822658"/>
                  <a:pt x="157413" y="4919913"/>
                  <a:pt x="0" y="5017169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reeform 9"/>
          <p:cNvSpPr/>
          <p:nvPr/>
        </p:nvSpPr>
        <p:spPr>
          <a:xfrm>
            <a:off x="1412117" y="1198632"/>
            <a:ext cx="5794799" cy="4986854"/>
          </a:xfrm>
          <a:custGeom>
            <a:avLst/>
            <a:gdLst>
              <a:gd name="connsiteX0" fmla="*/ 5794799 w 5794799"/>
              <a:gd name="connsiteY0" fmla="*/ 28589 h 4986854"/>
              <a:gd name="connsiteX1" fmla="*/ 5722609 w 5794799"/>
              <a:gd name="connsiteY1" fmla="*/ 52652 h 4986854"/>
              <a:gd name="connsiteX2" fmla="*/ 5385725 w 5794799"/>
              <a:gd name="connsiteY2" fmla="*/ 509852 h 4986854"/>
              <a:gd name="connsiteX3" fmla="*/ 4760083 w 5794799"/>
              <a:gd name="connsiteY3" fmla="*/ 1207684 h 4986854"/>
              <a:gd name="connsiteX4" fmla="*/ 4206630 w 5794799"/>
              <a:gd name="connsiteY4" fmla="*/ 1737073 h 4986854"/>
              <a:gd name="connsiteX5" fmla="*/ 3701304 w 5794799"/>
              <a:gd name="connsiteY5" fmla="*/ 2182242 h 4986854"/>
              <a:gd name="connsiteX6" fmla="*/ 2774872 w 5794799"/>
              <a:gd name="connsiteY6" fmla="*/ 2868042 h 4986854"/>
              <a:gd name="connsiteX7" fmla="*/ 2004851 w 5794799"/>
              <a:gd name="connsiteY7" fmla="*/ 3469621 h 4986854"/>
              <a:gd name="connsiteX8" fmla="*/ 1619841 w 5794799"/>
              <a:gd name="connsiteY8" fmla="*/ 3782442 h 4986854"/>
              <a:gd name="connsiteX9" fmla="*/ 1114515 w 5794799"/>
              <a:gd name="connsiteY9" fmla="*/ 4263705 h 4986854"/>
              <a:gd name="connsiteX10" fmla="*/ 657315 w 5794799"/>
              <a:gd name="connsiteY10" fmla="*/ 4588557 h 4986854"/>
              <a:gd name="connsiteX11" fmla="*/ 91830 w 5794799"/>
              <a:gd name="connsiteY11" fmla="*/ 4925442 h 4986854"/>
              <a:gd name="connsiteX12" fmla="*/ 7609 w 5794799"/>
              <a:gd name="connsiteY12" fmla="*/ 4985600 h 498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94799" h="4986854">
                <a:moveTo>
                  <a:pt x="5794799" y="28589"/>
                </a:moveTo>
                <a:cubicBezTo>
                  <a:pt x="5792793" y="515"/>
                  <a:pt x="5790788" y="-27559"/>
                  <a:pt x="5722609" y="52652"/>
                </a:cubicBezTo>
                <a:cubicBezTo>
                  <a:pt x="5654430" y="132863"/>
                  <a:pt x="5546146" y="317347"/>
                  <a:pt x="5385725" y="509852"/>
                </a:cubicBezTo>
                <a:cubicBezTo>
                  <a:pt x="5225304" y="702357"/>
                  <a:pt x="4956599" y="1003147"/>
                  <a:pt x="4760083" y="1207684"/>
                </a:cubicBezTo>
                <a:cubicBezTo>
                  <a:pt x="4563567" y="1412221"/>
                  <a:pt x="4383093" y="1574647"/>
                  <a:pt x="4206630" y="1737073"/>
                </a:cubicBezTo>
                <a:cubicBezTo>
                  <a:pt x="4030167" y="1899499"/>
                  <a:pt x="3939930" y="1993747"/>
                  <a:pt x="3701304" y="2182242"/>
                </a:cubicBezTo>
                <a:cubicBezTo>
                  <a:pt x="3462678" y="2370737"/>
                  <a:pt x="3057614" y="2653479"/>
                  <a:pt x="2774872" y="2868042"/>
                </a:cubicBezTo>
                <a:cubicBezTo>
                  <a:pt x="2492130" y="3082605"/>
                  <a:pt x="2197356" y="3317221"/>
                  <a:pt x="2004851" y="3469621"/>
                </a:cubicBezTo>
                <a:cubicBezTo>
                  <a:pt x="1812346" y="3622021"/>
                  <a:pt x="1768230" y="3650095"/>
                  <a:pt x="1619841" y="3782442"/>
                </a:cubicBezTo>
                <a:cubicBezTo>
                  <a:pt x="1471452" y="3914789"/>
                  <a:pt x="1274936" y="4129352"/>
                  <a:pt x="1114515" y="4263705"/>
                </a:cubicBezTo>
                <a:cubicBezTo>
                  <a:pt x="954094" y="4398058"/>
                  <a:pt x="827762" y="4478268"/>
                  <a:pt x="657315" y="4588557"/>
                </a:cubicBezTo>
                <a:cubicBezTo>
                  <a:pt x="486868" y="4698846"/>
                  <a:pt x="200114" y="4859268"/>
                  <a:pt x="91830" y="4925442"/>
                </a:cubicBezTo>
                <a:cubicBezTo>
                  <a:pt x="-16454" y="4991616"/>
                  <a:pt x="-4423" y="4988608"/>
                  <a:pt x="7609" y="498560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50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" y="108763"/>
            <a:ext cx="9144000" cy="64301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8</a:t>
            </a:fld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2225843" y="4054642"/>
            <a:ext cx="12489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South Zone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0632" y="2510589"/>
            <a:ext cx="125059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North Zone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" y="108763"/>
            <a:ext cx="9144000" cy="643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931" y="5791200"/>
            <a:ext cx="164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Dashlooty</a:t>
            </a:r>
            <a:r>
              <a:rPr lang="en-AU" dirty="0"/>
              <a:t> 1986</a:t>
            </a:r>
          </a:p>
        </p:txBody>
      </p:sp>
    </p:spTree>
    <p:extLst>
      <p:ext uri="{BB962C8B-B14F-4D97-AF65-F5344CB8AC3E}">
        <p14:creationId xmlns:p14="http://schemas.microsoft.com/office/powerpoint/2010/main" val="277836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1A0F-367C-4BAD-88F8-ED5F6817132D}" type="slidenum">
              <a:rPr lang="en-AU" smtClean="0"/>
              <a:t>9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24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53263" y="1744579"/>
            <a:ext cx="125059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North Zone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6474" y="3705726"/>
            <a:ext cx="124899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AU" dirty="0"/>
              <a:t>South Zone</a:t>
            </a:r>
          </a:p>
        </p:txBody>
      </p:sp>
    </p:spTree>
    <p:extLst>
      <p:ext uri="{BB962C8B-B14F-4D97-AF65-F5344CB8AC3E}">
        <p14:creationId xmlns:p14="http://schemas.microsoft.com/office/powerpoint/2010/main" val="2741805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2031</TotalTime>
  <Words>673</Words>
  <Application>Microsoft Office PowerPoint</Application>
  <PresentationFormat>On-screen Show (4:3)</PresentationFormat>
  <Paragraphs>185</Paragraphs>
  <Slides>46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Copper Blow Cu-Au Project</vt:lpstr>
      <vt:lpstr>Presentation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Age(?)</vt:lpstr>
      <vt:lpstr>PowerPoint Presentation</vt:lpstr>
      <vt:lpstr>Others (?)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Copper Blow</dc:title>
  <dc:creator>Chris Torrey</dc:creator>
  <cp:lastModifiedBy>Kim Stanton-Cook</cp:lastModifiedBy>
  <cp:revision>159</cp:revision>
  <dcterms:created xsi:type="dcterms:W3CDTF">2019-04-29T05:29:23Z</dcterms:created>
  <dcterms:modified xsi:type="dcterms:W3CDTF">2020-01-26T01:49:46Z</dcterms:modified>
</cp:coreProperties>
</file>